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1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2"/>
  </p:notesMasterIdLst>
  <p:handoutMasterIdLst>
    <p:handoutMasterId r:id="rId53"/>
  </p:handoutMasterIdLst>
  <p:sldIdLst>
    <p:sldId id="259" r:id="rId3"/>
    <p:sldId id="329" r:id="rId4"/>
    <p:sldId id="320" r:id="rId5"/>
    <p:sldId id="322" r:id="rId6"/>
    <p:sldId id="331" r:id="rId7"/>
    <p:sldId id="323" r:id="rId8"/>
    <p:sldId id="321" r:id="rId9"/>
    <p:sldId id="328" r:id="rId10"/>
    <p:sldId id="316" r:id="rId11"/>
    <p:sldId id="283" r:id="rId12"/>
    <p:sldId id="315" r:id="rId13"/>
    <p:sldId id="317" r:id="rId14"/>
    <p:sldId id="284" r:id="rId15"/>
    <p:sldId id="318" r:id="rId16"/>
    <p:sldId id="319" r:id="rId17"/>
    <p:sldId id="261" r:id="rId18"/>
    <p:sldId id="330" r:id="rId19"/>
    <p:sldId id="332" r:id="rId20"/>
    <p:sldId id="281" r:id="rId21"/>
    <p:sldId id="294" r:id="rId22"/>
    <p:sldId id="262" r:id="rId23"/>
    <p:sldId id="287" r:id="rId24"/>
    <p:sldId id="286" r:id="rId25"/>
    <p:sldId id="267" r:id="rId26"/>
    <p:sldId id="272" r:id="rId27"/>
    <p:sldId id="274" r:id="rId28"/>
    <p:sldId id="296" r:id="rId29"/>
    <p:sldId id="297" r:id="rId30"/>
    <p:sldId id="298" r:id="rId31"/>
    <p:sldId id="299" r:id="rId32"/>
    <p:sldId id="300" r:id="rId33"/>
    <p:sldId id="301" r:id="rId34"/>
    <p:sldId id="268" r:id="rId35"/>
    <p:sldId id="269" r:id="rId36"/>
    <p:sldId id="270" r:id="rId37"/>
    <p:sldId id="295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779CC93D-E52E-4D84-901B-11D7331DD495}">
          <p14:sldIdLst>
            <p14:sldId id="259"/>
          </p14:sldIdLst>
        </p14:section>
        <p14:section name="Visão Geral e Objetivos" id="{ABA716BF-3A5C-4ADB-94C9-CFEF84EBA240}">
          <p14:sldIdLst>
            <p14:sldId id="329"/>
            <p14:sldId id="320"/>
            <p14:sldId id="322"/>
            <p14:sldId id="331"/>
            <p14:sldId id="323"/>
            <p14:sldId id="321"/>
            <p14:sldId id="328"/>
            <p14:sldId id="316"/>
            <p14:sldId id="283"/>
            <p14:sldId id="315"/>
            <p14:sldId id="317"/>
            <p14:sldId id="284"/>
            <p14:sldId id="318"/>
            <p14:sldId id="319"/>
            <p14:sldId id="261"/>
            <p14:sldId id="330"/>
            <p14:sldId id="332"/>
            <p14:sldId id="281"/>
            <p14:sldId id="294"/>
            <p14:sldId id="262"/>
            <p14:sldId id="287"/>
          </p14:sldIdLst>
        </p14:section>
        <p14:section name="Tópico 1" id="{6D9936A3-3945-4757-BC8B-B5C252D8E036}">
          <p14:sldIdLst>
            <p14:sldId id="286"/>
            <p14:sldId id="267"/>
          </p14:sldIdLst>
        </p14:section>
        <p14:section name="Exemplos de Slides para Elementos Visuais" id="{BAB3A466-96C9-4230-9978-795378D75699}">
          <p14:sldIdLst/>
        </p14:section>
        <p14:section name="Estudo de Caso" id="{8C0305C9-B152-4FBA-A789-FE1976D53990}">
          <p14:sldIdLst>
            <p14:sldId id="272"/>
            <p14:sldId id="274"/>
            <p14:sldId id="296"/>
            <p14:sldId id="297"/>
            <p14:sldId id="298"/>
            <p14:sldId id="299"/>
            <p14:sldId id="300"/>
            <p14:sldId id="301"/>
            <p14:sldId id="268"/>
            <p14:sldId id="269"/>
            <p14:sldId id="270"/>
            <p14:sldId id="295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</p14:sldIdLst>
        </p14:section>
        <p14:section name="Conclusão e Resumo" id="{790CEF5B-569A-4C2F-BED5-750B08C0E5AD}">
          <p14:sldIdLst/>
        </p14:section>
        <p14:section name="Apêndice" id="{3F78B471-41DA-46F2-A8E4-97E471896AB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>
      <p:cViewPr varScale="1">
        <p:scale>
          <a:sx n="103" d="100"/>
          <a:sy n="103" d="100"/>
        </p:scale>
        <p:origin x="34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D83FDC75-7F73-4A4A-A77C-09AADF00E0EA}" type="datetimeFigureOut">
              <a:rPr lang="pt-BR" smtClean="0"/>
              <a:pPr/>
              <a:t>13/05/2024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459226BF-1F13-42D3-80DC-373E7ADD1EB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1590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48AEF76B-3757-4A0B-AF93-28494465C1DD}" type="datetimeFigureOut">
              <a:pPr/>
              <a:t>13/05/2024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75693FD4-8F83-4EF7-AC3F-0DC0388986B0}" type="slidenum"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17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/>
              <a:t>Este modelo pode ser usado como arquivo de partida para apresentar materiais de treinamento em um cenário em grupo.</a:t>
            </a:r>
          </a:p>
          <a:p>
            <a:endParaRPr lang="pt-BR" dirty="0"/>
          </a:p>
          <a:p>
            <a:pPr lvl="0"/>
            <a:r>
              <a:rPr lang="pt-BR" sz="1200" b="1" dirty="0"/>
              <a:t>Seções</a:t>
            </a:r>
            <a:endParaRPr lang="pt-BR" sz="1200" b="0" dirty="0"/>
          </a:p>
          <a:p>
            <a:pPr lvl="0"/>
            <a:r>
              <a:rPr lang="pt-BR" sz="1200" b="0" dirty="0"/>
              <a:t>Clique com o botão direito em um slide para adicionar seções.</a:t>
            </a:r>
            <a:r>
              <a:rPr lang="pt-BR" sz="1200" b="0" baseline="0" dirty="0"/>
              <a:t> Seções podem ajudar a organizar slides ou a facilitar a colaboração entre vários autores.</a:t>
            </a:r>
            <a:endParaRPr lang="pt-BR" sz="1200" b="0" dirty="0"/>
          </a:p>
          <a:p>
            <a:pPr lvl="0"/>
            <a:endParaRPr lang="pt-BR" sz="1200" b="1" dirty="0"/>
          </a:p>
          <a:p>
            <a:pPr lvl="0"/>
            <a:r>
              <a:rPr lang="pt-BR" sz="1200" b="1" dirty="0"/>
              <a:t>Anotações</a:t>
            </a:r>
          </a:p>
          <a:p>
            <a:pPr lvl="0"/>
            <a:r>
              <a:rPr lang="pt-BR" sz="1200" dirty="0"/>
              <a:t>Use a seção Anotações para anotações da apresentação ou para fornecer detalhes adicionais ao público.</a:t>
            </a:r>
            <a:r>
              <a:rPr lang="pt-BR" sz="1200" baseline="0" dirty="0"/>
              <a:t> Exiba essas anotações no Modo de Exibição de Apresentação durante a sua apresentação. </a:t>
            </a:r>
          </a:p>
          <a:p>
            <a:pPr lvl="0">
              <a:buFontTx/>
              <a:buNone/>
            </a:pPr>
            <a:r>
              <a:rPr lang="pt-BR" sz="1200" dirty="0"/>
              <a:t>Considere o tamanho da fonte (importante para acessibilidade, visibilidade, gravação em vídeo e produção online)</a:t>
            </a:r>
          </a:p>
          <a:p>
            <a:pPr lvl="0"/>
            <a:endParaRPr lang="pt-BR" sz="1200" dirty="0"/>
          </a:p>
          <a:p>
            <a:pPr lvl="0">
              <a:buFontTx/>
              <a:buNone/>
            </a:pPr>
            <a:r>
              <a:rPr lang="pt-BR" sz="1200" b="1" dirty="0"/>
              <a:t>Cores coordenadas </a:t>
            </a:r>
          </a:p>
          <a:p>
            <a:pPr lvl="0">
              <a:buFontTx/>
              <a:buNone/>
            </a:pPr>
            <a:r>
              <a:rPr lang="pt-BR" sz="1200" dirty="0"/>
              <a:t>Preste atenção especial aos gráficos, tabelas e caixas de texto.</a:t>
            </a:r>
            <a:r>
              <a:rPr lang="pt-BR" sz="1200" baseline="0" dirty="0"/>
              <a:t> </a:t>
            </a:r>
            <a:endParaRPr lang="pt-BR" sz="1200" dirty="0"/>
          </a:p>
          <a:p>
            <a:pPr lvl="0"/>
            <a:r>
              <a:rPr lang="pt-BR" sz="1200" dirty="0"/>
              <a:t>Leve em consideração que os participantes irão imprimir em preto-e-branco ou </a:t>
            </a:r>
            <a:r>
              <a:rPr lang="pt-BR" sz="1200" dirty="0" err="1"/>
              <a:t>escala de cinza</a:t>
            </a:r>
            <a:r>
              <a:rPr lang="pt-BR" sz="1200" dirty="0"/>
              <a:t>. Execute uma impressão de teste para ter certeza de que as suas cores irão funcionar quando forem impressas em preto-e-branco puros e </a:t>
            </a:r>
            <a:r>
              <a:rPr lang="pt-BR" sz="1200" dirty="0" err="1"/>
              <a:t>escala de cinza</a:t>
            </a:r>
            <a:r>
              <a:rPr lang="pt-BR" sz="1200" dirty="0"/>
              <a:t>.</a:t>
            </a:r>
          </a:p>
          <a:p>
            <a:pPr lvl="0">
              <a:buFontTx/>
              <a:buNone/>
            </a:pPr>
            <a:endParaRPr lang="pt-BR" sz="1200" dirty="0"/>
          </a:p>
          <a:p>
            <a:pPr lvl="0">
              <a:buFontTx/>
              <a:buNone/>
            </a:pPr>
            <a:r>
              <a:rPr lang="pt-BR" sz="1200" b="1" dirty="0"/>
              <a:t>Elementos gráficos, tabelas e gráficos</a:t>
            </a:r>
          </a:p>
          <a:p>
            <a:pPr lvl="0"/>
            <a:r>
              <a:rPr lang="pt-BR" sz="1200" dirty="0"/>
              <a:t>Mantenha a simplicidade: se possível, use estilos e cores consistentes e não confusos.</a:t>
            </a:r>
          </a:p>
          <a:p>
            <a:pPr lvl="0"/>
            <a:r>
              <a:rPr lang="pt-BR" sz="1200" dirty="0"/>
              <a:t>Rotule todos os gráficos e tabelas.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008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340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752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dirty="0"/>
              <a:t>Forneça uma breve visão geral da apresentação.</a:t>
            </a:r>
            <a:r>
              <a:rPr lang="pt-BR" baseline="0" dirty="0"/>
              <a:t> D</a:t>
            </a:r>
            <a:r>
              <a:rPr lang="pt-BR" dirty="0"/>
              <a:t>escreva o foco principal da apresentação e por que ela é importante.</a:t>
            </a:r>
          </a:p>
          <a:p>
            <a:pPr>
              <a:lnSpc>
                <a:spcPct val="80000"/>
              </a:lnSpc>
            </a:pPr>
            <a:r>
              <a:rPr lang="pt-BR" dirty="0"/>
              <a:t>Introduza cada um dos principais tópicos.</a:t>
            </a:r>
          </a:p>
          <a:p>
            <a:r>
              <a:rPr lang="pt-BR" dirty="0"/>
              <a:t>Para fornecer um roteiro para o público, você</a:t>
            </a:r>
            <a:r>
              <a:rPr lang="pt-BR" baseline="0" dirty="0"/>
              <a:t> pode </a:t>
            </a:r>
            <a:r>
              <a:rPr lang="pt-BR" dirty="0"/>
              <a:t>repita este slide de Visão Geral por toda a apresentação, realçando o tópico específico que você discutirá em seguida.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118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 usando transições.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Geral.</a:t>
            </a:r>
            <a:endParaRPr lang="pt-BR" sz="1200" dirty="0"/>
          </a:p>
          <a:p>
            <a:pPr marL="228600" indent="-228600">
              <a:buFont typeface="+mj-lt"/>
              <a:buNone/>
            </a:pPr>
            <a:endParaRPr lang="pt-BR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  <p:extLst>
      <p:ext uri="{BB962C8B-B14F-4D97-AF65-F5344CB8AC3E}">
        <p14:creationId xmlns:p14="http://schemas.microsoft.com/office/powerpoint/2010/main" val="661056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b="0" dirty="0"/>
              <a:t>O Que</a:t>
            </a:r>
            <a:r>
              <a:rPr lang="pt-BR" b="0" baseline="0" dirty="0"/>
              <a:t> o público poderá fazer após a conclusão deste treinamento?</a:t>
            </a:r>
            <a:r>
              <a:rPr lang="pt-BR" dirty="0"/>
              <a:t> Descreva brevemente cada objetivo e como o público</a:t>
            </a:r>
            <a:r>
              <a:rPr lang="pt-BR" baseline="0" dirty="0"/>
              <a:t> </a:t>
            </a:r>
            <a:r>
              <a:rPr lang="pt-BR" dirty="0"/>
              <a:t>se beneficiará</a:t>
            </a:r>
            <a:r>
              <a:rPr lang="pt-BR" baseline="0" dirty="0"/>
              <a:t> apresentação.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165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/>
              <a:t>Use um cabeçalho de seção para cada um dos tópicos, para que a transição seja evidente ao público. 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3112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Adicione slides a cada seção de tópico conforme necessário, incluindo slides com tabelas, gráficos e imagens. </a:t>
            </a:r>
          </a:p>
          <a:p>
            <a:r>
              <a:rPr lang="pt-BR" dirty="0"/>
              <a:t>Consulte a próxima seção para obter um exemplo</a:t>
            </a:r>
            <a:r>
              <a:rPr lang="pt-BR" baseline="0" dirty="0"/>
              <a:t> </a:t>
            </a:r>
            <a:r>
              <a:rPr lang="pt-BR" dirty="0"/>
              <a:t>tabela,</a:t>
            </a:r>
            <a:r>
              <a:rPr lang="pt-BR" baseline="0" dirty="0"/>
              <a:t> gráfico, imagem e layouts de vídeo.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233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Adicione um estudo de caso ou</a:t>
            </a:r>
            <a:r>
              <a:rPr lang="pt-BR" baseline="0" dirty="0"/>
              <a:t> a simulação da aula para incentivar discussões e aplicar lições.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4303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Discuta</a:t>
            </a:r>
            <a:r>
              <a:rPr lang="pt-BR" baseline="0" dirty="0"/>
              <a:t> os resultados do estudo de caso ou da simulação de aula.</a:t>
            </a:r>
          </a:p>
          <a:p>
            <a:r>
              <a:rPr lang="pt-BR" baseline="0" dirty="0"/>
              <a:t>Aborde práticas recomendadas.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2207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6871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160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4546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dirty="0"/>
              <a:t>Forneça uma breve visão geral da apresentação.</a:t>
            </a:r>
            <a:r>
              <a:rPr lang="pt-BR" baseline="0" dirty="0"/>
              <a:t> D</a:t>
            </a:r>
            <a:r>
              <a:rPr lang="pt-BR" dirty="0"/>
              <a:t>escreva o foco principal da apresentação e por que ela é importante.</a:t>
            </a:r>
          </a:p>
          <a:p>
            <a:pPr>
              <a:lnSpc>
                <a:spcPct val="80000"/>
              </a:lnSpc>
            </a:pPr>
            <a:r>
              <a:rPr lang="pt-BR" dirty="0"/>
              <a:t>Introduza cada um dos principais tópicos.</a:t>
            </a:r>
          </a:p>
          <a:p>
            <a:r>
              <a:rPr lang="pt-BR" dirty="0"/>
              <a:t>Para fornecer um roteiro para o público, você</a:t>
            </a:r>
            <a:r>
              <a:rPr lang="pt-BR" baseline="0" dirty="0"/>
              <a:t> pode </a:t>
            </a:r>
            <a:r>
              <a:rPr lang="pt-BR" dirty="0"/>
              <a:t>repita este slide de Visão Geral por toda a apresentação, realçando o tópico específico que você discutirá em seguida.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162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 usando transições.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8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Resuma. Torne seu texto o mais breve possível para manter um tamanho de fonte maior.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922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/>
              <a:t>Microsoft </a:t>
            </a:r>
            <a:r>
              <a:rPr lang="pt-BR" b="1"/>
              <a:t>Excelência em Engenharia</a:t>
            </a:r>
            <a:endParaRPr lang="pt-BR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/>
              <a:t>Confidencial da Microsoft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9262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t-BR"/>
              <a:t>Microsoft </a:t>
            </a:r>
            <a:r>
              <a:rPr lang="pt-BR" b="1"/>
              <a:t>Excelência em Engenharia</a:t>
            </a:r>
            <a:endParaRPr lang="pt-BR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t-BR"/>
              <a:t>Confidencial da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pt-BR" smtClean="0"/>
              <a:pPr/>
              <a:t>35</a:t>
            </a:fld>
            <a:endParaRPr lang="pt-BR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dirty="0"/>
              <a:t>Se houver</a:t>
            </a:r>
            <a:r>
              <a:rPr lang="pt-BR" baseline="0" dirty="0"/>
              <a:t> conteúdo de vídeo relevante, como um vídeo de estudo de caso, uma demonstração de produto ou outros materiais de treinamento, inclua-o na apresentação também. </a:t>
            </a:r>
            <a:endParaRPr lang="pt-BR" dirty="0"/>
          </a:p>
          <a:p>
            <a:pPr>
              <a:lnSpc>
                <a:spcPct val="80000"/>
              </a:lnSpc>
              <a:buFontTx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487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4609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31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794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dirty="0"/>
              <a:t>Forneça uma breve visão geral da apresentação.</a:t>
            </a:r>
            <a:r>
              <a:rPr lang="pt-BR" baseline="0" dirty="0"/>
              <a:t> D</a:t>
            </a:r>
            <a:r>
              <a:rPr lang="pt-BR" dirty="0"/>
              <a:t>escreva o foco principal da apresentação e por que ela é importante.</a:t>
            </a:r>
          </a:p>
          <a:p>
            <a:pPr>
              <a:lnSpc>
                <a:spcPct val="80000"/>
              </a:lnSpc>
            </a:pPr>
            <a:r>
              <a:rPr lang="pt-BR" dirty="0"/>
              <a:t>Introduza cada um dos principais tópicos.</a:t>
            </a:r>
          </a:p>
          <a:p>
            <a:r>
              <a:rPr lang="pt-BR" dirty="0"/>
              <a:t>Para fornecer um roteiro para o público, você</a:t>
            </a:r>
            <a:r>
              <a:rPr lang="pt-BR" baseline="0" dirty="0"/>
              <a:t> pode </a:t>
            </a:r>
            <a:r>
              <a:rPr lang="pt-BR" dirty="0"/>
              <a:t>repita este slide de Visão Geral por toda a apresentação, realçando o tópico específico que você discutirá em seguida.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961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 usando transições.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747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679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585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48898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dirty="0"/>
              <a:t>Forneça uma breve visão geral da apresentação.</a:t>
            </a:r>
            <a:r>
              <a:rPr lang="pt-BR" baseline="0" dirty="0"/>
              <a:t> D</a:t>
            </a:r>
            <a:r>
              <a:rPr lang="pt-BR" dirty="0"/>
              <a:t>escreva o foco principal da apresentação e por que ela é importante.</a:t>
            </a:r>
          </a:p>
          <a:p>
            <a:pPr>
              <a:lnSpc>
                <a:spcPct val="80000"/>
              </a:lnSpc>
            </a:pPr>
            <a:r>
              <a:rPr lang="pt-BR" dirty="0"/>
              <a:t>Introduza cada um dos principais tópicos.</a:t>
            </a:r>
          </a:p>
          <a:p>
            <a:r>
              <a:rPr lang="pt-BR" dirty="0"/>
              <a:t>Para fornecer um roteiro para o público, você</a:t>
            </a:r>
            <a:r>
              <a:rPr lang="pt-BR" baseline="0" dirty="0"/>
              <a:t> pode </a:t>
            </a:r>
            <a:r>
              <a:rPr lang="pt-BR" dirty="0"/>
              <a:t>repita este slide de Visão Geral por toda a apresentação, realçando o tópico específico que você discutirá em seguida.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pt-BR" smtClean="0"/>
              <a:pPr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1257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pt-BR"/>
            </a:pPr>
            <a:r>
              <a:rPr lang="pt-BR" sz="1200" dirty="0"/>
              <a:t>Esta é outra opção</a:t>
            </a:r>
            <a:r>
              <a:rPr lang="pt-BR" sz="1200" baseline="0" dirty="0"/>
              <a:t> para um slide de Visão Geral usando transições.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pt-BR" smtClean="0"/>
              <a:pPr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52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pt-BR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pt-B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pt-BR"/>
              <a:t>Clique para editar o estilo do subtítulo mestre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2000" baseline="0"/>
            </a:lvl1pPr>
          </a:lstStyle>
          <a:p>
            <a:r>
              <a:rPr kumimoji="0" lang="pt-BR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pt-B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pt-BR" sz="1800"/>
            </a:lvl1pPr>
          </a:lstStyle>
          <a:p>
            <a:r>
              <a:rPr kumimoji="0" lang="pt-BR"/>
              <a:t>Logotipo da Empresa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pt-BR"/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3200">
                <a:latin typeface="+mn-lt"/>
              </a:defRPr>
            </a:lvl1pPr>
            <a:lvl2pPr eaLnBrk="1" latinLnBrk="0" hangingPunct="1">
              <a:defRPr kumimoji="0" lang="pt-BR" sz="2800">
                <a:latin typeface="+mn-lt"/>
              </a:defRPr>
            </a:lvl2pPr>
            <a:lvl3pPr eaLnBrk="1" latinLnBrk="0" hangingPunct="1">
              <a:defRPr kumimoji="0" lang="pt-BR" sz="2400">
                <a:latin typeface="+mn-lt"/>
              </a:defRPr>
            </a:lvl3pPr>
            <a:lvl4pPr eaLnBrk="1" latinLnBrk="0" hangingPunct="1">
              <a:defRPr kumimoji="0" lang="pt-BR" sz="2400">
                <a:latin typeface="+mn-lt"/>
              </a:defRPr>
            </a:lvl4pPr>
            <a:lvl5pPr eaLnBrk="1" latinLnBrk="0" hangingPunct="1">
              <a:defRPr kumimoji="0" lang="pt-BR" sz="2400">
                <a:latin typeface="+mn-lt"/>
              </a:defRPr>
            </a:lvl5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pt-BR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pt-BR" sz="3200"/>
            </a:lvl1pPr>
            <a:lvl2pPr eaLnBrk="1" latinLnBrk="0" hangingPunct="1">
              <a:defRPr kumimoji="0" lang="pt-BR" sz="2800"/>
            </a:lvl2pPr>
            <a:lvl3pPr eaLnBrk="1" latinLnBrk="0" hangingPunct="1">
              <a:defRPr kumimoji="0" lang="pt-BR" sz="2400"/>
            </a:lvl3pPr>
            <a:lvl4pPr eaLnBrk="1" latinLnBrk="0" hangingPunct="1">
              <a:defRPr kumimoji="0" lang="pt-BR" sz="2000"/>
            </a:lvl4pPr>
            <a:lvl5pPr eaLnBrk="1" latinLnBrk="0" hangingPunct="1">
              <a:defRPr kumimoji="0" lang="pt-BR" sz="2000"/>
            </a:lvl5pPr>
            <a:lvl6pPr eaLnBrk="1" latinLnBrk="0" hangingPunct="1">
              <a:defRPr kumimoji="0" lang="pt-BR" sz="2000"/>
            </a:lvl6pPr>
            <a:lvl7pPr eaLnBrk="1" latinLnBrk="0" hangingPunct="1">
              <a:defRPr kumimoji="0" lang="pt-BR" sz="2000"/>
            </a:lvl7pPr>
            <a:lvl8pPr eaLnBrk="1" latinLnBrk="0" hangingPunct="1">
              <a:defRPr kumimoji="0" lang="pt-BR" sz="2000"/>
            </a:lvl8pPr>
            <a:lvl9pPr eaLnBrk="1" latinLnBrk="0" hangingPunct="1">
              <a:defRPr kumimoji="0" lang="pt-BR" sz="20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pt-BR" sz="3200"/>
            </a:lvl1pPr>
            <a:lvl2pPr marL="457200" indent="0" eaLnBrk="1" latinLnBrk="0" hangingPunct="1">
              <a:buNone/>
              <a:defRPr kumimoji="0" lang="pt-BR" sz="2800"/>
            </a:lvl2pPr>
            <a:lvl3pPr marL="914400" indent="0" eaLnBrk="1" latinLnBrk="0" hangingPunct="1">
              <a:buNone/>
              <a:defRPr kumimoji="0" lang="pt-BR" sz="2400"/>
            </a:lvl3pPr>
            <a:lvl4pPr marL="1371600" indent="0" eaLnBrk="1" latinLnBrk="0" hangingPunct="1">
              <a:buNone/>
              <a:defRPr kumimoji="0" lang="pt-BR" sz="2000"/>
            </a:lvl4pPr>
            <a:lvl5pPr marL="1828800" indent="0" eaLnBrk="1" latinLnBrk="0" hangingPunct="1">
              <a:buNone/>
              <a:defRPr kumimoji="0" lang="pt-BR" sz="2000"/>
            </a:lvl5pPr>
            <a:lvl6pPr marL="2286000" indent="0" eaLnBrk="1" latinLnBrk="0" hangingPunct="1">
              <a:buNone/>
              <a:defRPr kumimoji="0" lang="pt-BR" sz="2000"/>
            </a:lvl6pPr>
            <a:lvl7pPr marL="2743200" indent="0" eaLnBrk="1" latinLnBrk="0" hangingPunct="1">
              <a:buNone/>
              <a:defRPr kumimoji="0" lang="pt-BR" sz="2000"/>
            </a:lvl7pPr>
            <a:lvl8pPr marL="3200400" indent="0" eaLnBrk="1" latinLnBrk="0" hangingPunct="1">
              <a:buNone/>
              <a:defRPr kumimoji="0" lang="pt-BR" sz="2000"/>
            </a:lvl8pPr>
            <a:lvl9pPr marL="3657600" indent="0" eaLnBrk="1" latinLnBrk="0" hangingPunct="1">
              <a:buNone/>
              <a:defRPr kumimoji="0" lang="pt-BR" sz="2000"/>
            </a:lvl9pPr>
          </a:lstStyle>
          <a:p>
            <a:pPr eaLnBrk="1" latinLnBrk="0" hangingPunct="1"/>
            <a:r>
              <a:rPr lang="pt-BR"/>
              <a:t>Clique no ícone para adicionar uma imagem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pt-BR" baseline="0"/>
            </a:lvl4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pt-BR" baseline="0"/>
            </a:lvl4pPr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just"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eaLnBrk="1" latinLnBrk="0" hangingPunct="1"/>
            <a:r>
              <a:rPr lang="pt-BR" dirty="0"/>
              <a:t>Clique para editar o título mestre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Plan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pt-BR" dirty="0"/>
              <a:t>Clique para editar o título mestre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13/05/2024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‹nº›</a:t>
            </a:fld>
            <a:endParaRPr kumimoji="0" lang="pt-B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kumimoji="0" lang="pt-B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BR"/>
      </a:defPPr>
      <a:lvl1pPr marL="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D5670AA-6DD1-4CC8-894E-60C7188D2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1720" y="404664"/>
            <a:ext cx="7092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Manutenção da qualidade de segurado</a:t>
            </a:r>
            <a:br>
              <a:rPr lang="pt-B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período de graça</a:t>
            </a:r>
            <a:endParaRPr lang="pt-B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B3990080-0CC6-4E89-8674-230957E1E4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53136" y="0"/>
            <a:ext cx="7765662" cy="164761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AB73F26-11C7-495E-9429-EE2DA2E70CE6}"/>
              </a:ext>
            </a:extLst>
          </p:cNvPr>
          <p:cNvSpPr txBox="1"/>
          <p:nvPr/>
        </p:nvSpPr>
        <p:spPr>
          <a:xfrm>
            <a:off x="539552" y="0"/>
            <a:ext cx="860444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PERÍODO DE GRAÇA </a:t>
            </a:r>
          </a:p>
          <a:p>
            <a:pPr algn="ctr"/>
            <a:endParaRPr lang="pt-BR" sz="28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Definição básica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pt-BR" sz="2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 o período em que segurado continua coberto pela Previdência Social mesmo sem contribuir.</a:t>
            </a:r>
          </a:p>
          <a:p>
            <a:pPr algn="just"/>
            <a:endParaRPr lang="pt-BR" sz="2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Legislação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15, incisos II a VI, da Lei n. 8.213/1991 </a:t>
            </a:r>
          </a:p>
          <a:p>
            <a:pPr algn="just"/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13 do Decreto n. 3.048/1999</a:t>
            </a:r>
          </a:p>
          <a:p>
            <a:pPr algn="just"/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184, IN 128/2022.</a:t>
            </a:r>
          </a:p>
          <a:p>
            <a:pPr algn="just"/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6906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9AB8C8C-B025-43BF-986D-F132A85AA792}"/>
              </a:ext>
            </a:extLst>
          </p:cNvPr>
          <p:cNvSpPr txBox="1"/>
          <p:nvPr/>
        </p:nvSpPr>
        <p:spPr>
          <a:xfrm>
            <a:off x="539552" y="0"/>
            <a:ext cx="860444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Lei 8.213, Art. 15. Mantém a qualidade de segurado, independentemente de contribuições:</a:t>
            </a:r>
          </a:p>
          <a:p>
            <a:pPr algn="just"/>
            <a:r>
              <a:rPr lang="pt-BR" sz="2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[...]</a:t>
            </a:r>
            <a:endParaRPr lang="pt-BR" sz="2800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 - até </a:t>
            </a:r>
            <a:r>
              <a:rPr lang="pt-BR" sz="2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 (doze)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meses após a </a:t>
            </a:r>
            <a:r>
              <a:rPr lang="pt-BR" sz="280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cessação das contribuições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 segurado que deixar de exercer atividade remunerada abrangida pela Previdência Social ou estiver suspenso ou licenciado sem remuneração;</a:t>
            </a:r>
          </a:p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III - até </a:t>
            </a:r>
            <a:r>
              <a:rPr lang="pt-BR" sz="2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 (doze)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meses após cessar a segregação, o segurado acometido de doença de segregação compulsória;</a:t>
            </a:r>
          </a:p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IV - até </a:t>
            </a:r>
            <a:r>
              <a:rPr lang="pt-BR" sz="2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 (doze)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meses após o livramento, o segurado retido ou recluso;</a:t>
            </a:r>
          </a:p>
        </p:txBody>
      </p:sp>
    </p:spTree>
    <p:extLst>
      <p:ext uri="{BB962C8B-B14F-4D97-AF65-F5344CB8AC3E}">
        <p14:creationId xmlns:p14="http://schemas.microsoft.com/office/powerpoint/2010/main" val="699429305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8E7A9CF-5FC2-4AAE-8536-3FA917B4FF97}"/>
              </a:ext>
            </a:extLst>
          </p:cNvPr>
          <p:cNvSpPr txBox="1"/>
          <p:nvPr/>
        </p:nvSpPr>
        <p:spPr>
          <a:xfrm>
            <a:off x="539552" y="29380"/>
            <a:ext cx="86044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CONTAGEM DO PERÍODO DE GRAÇA</a:t>
            </a:r>
            <a:endParaRPr lang="pt-BR" sz="2400" b="1" kern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Início do período de graça</a:t>
            </a:r>
          </a:p>
          <a:p>
            <a:pPr algn="just"/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IN</a:t>
            </a:r>
            <a:r>
              <a:rPr lang="pt-BR" sz="2400" b="1" i="1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128/2022.</a:t>
            </a:r>
            <a:r>
              <a:rPr lang="pt-BR" sz="2400" b="1" i="1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Art.</a:t>
            </a:r>
            <a:r>
              <a:rPr lang="pt-BR" sz="2400" b="1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184,</a:t>
            </a:r>
            <a:r>
              <a:rPr lang="pt-BR" sz="2400" b="1" i="1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§</a:t>
            </a:r>
            <a:r>
              <a:rPr lang="pt-BR" sz="2400" b="1" i="1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1º.</a:t>
            </a:r>
            <a:r>
              <a:rPr lang="pt-BR" sz="2400" b="1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</a:t>
            </a:r>
            <a:r>
              <a:rPr lang="pt-BR" sz="2400" i="1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prazo</a:t>
            </a:r>
            <a:r>
              <a:rPr lang="pt-BR" sz="2400" i="1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de</a:t>
            </a:r>
            <a:r>
              <a:rPr lang="pt-BR" sz="24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manutenção</a:t>
            </a:r>
            <a:r>
              <a:rPr lang="pt-BR" sz="2400" i="1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da</a:t>
            </a:r>
            <a:r>
              <a:rPr lang="pt-BR" sz="24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qualidade</a:t>
            </a:r>
            <a:r>
              <a:rPr lang="pt-BR" sz="24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de</a:t>
            </a:r>
            <a:r>
              <a:rPr lang="pt-BR" sz="24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segurado, ou período de graça, será contado a partir do </a:t>
            </a:r>
            <a:r>
              <a:rPr lang="pt-BR" sz="2400" b="1" i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primeiro dia do mês </a:t>
            </a:r>
            <a:r>
              <a:rPr lang="pt-BR" sz="24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seguinte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ao das ocorrências previstas nos incisos de II a VI do</a:t>
            </a:r>
            <a:r>
              <a:rPr lang="pt-BR" sz="2400" i="1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caput.</a:t>
            </a:r>
            <a:endParaRPr lang="pt-BR" sz="2400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B0BD5F2-1380-4CDE-973F-FB879698C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52" y="2314330"/>
            <a:ext cx="8460432" cy="3180163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31C976A7-4801-4B0A-8C61-B0D25C2F6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524622"/>
              </p:ext>
            </p:extLst>
          </p:nvPr>
        </p:nvGraphicFramePr>
        <p:xfrm>
          <a:off x="-11408" y="5577840"/>
          <a:ext cx="909332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653628547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17928739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dirty="0"/>
                        <a:t>Quando terminou o trabalho?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5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iniciou o período de graça?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570119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42DB2C28-BECC-45D7-90B5-A049256DC282}"/>
              </a:ext>
            </a:extLst>
          </p:cNvPr>
          <p:cNvSpPr txBox="1"/>
          <p:nvPr/>
        </p:nvSpPr>
        <p:spPr>
          <a:xfrm>
            <a:off x="7356304" y="5577840"/>
            <a:ext cx="17256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05/2023</a:t>
            </a:r>
          </a:p>
          <a:p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01/06/2023</a:t>
            </a:r>
          </a:p>
        </p:txBody>
      </p:sp>
    </p:spTree>
    <p:extLst>
      <p:ext uri="{BB962C8B-B14F-4D97-AF65-F5344CB8AC3E}">
        <p14:creationId xmlns:p14="http://schemas.microsoft.com/office/powerpoint/2010/main" val="276702849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3C27B39-DD7B-468E-A741-50088DEEE932}"/>
              </a:ext>
            </a:extLst>
          </p:cNvPr>
          <p:cNvSpPr txBox="1"/>
          <p:nvPr/>
        </p:nvSpPr>
        <p:spPr>
          <a:xfrm>
            <a:off x="611560" y="332656"/>
            <a:ext cx="1386662" cy="1200329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Último mês </a:t>
            </a:r>
          </a:p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trabalho/</a:t>
            </a:r>
          </a:p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última </a:t>
            </a:r>
          </a:p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contribuição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D2E2A79A-BC53-4E01-98A1-D64C464DF855}"/>
              </a:ext>
            </a:extLst>
          </p:cNvPr>
          <p:cNvCxnSpPr>
            <a:cxnSpLocks/>
          </p:cNvCxnSpPr>
          <p:nvPr/>
        </p:nvCxnSpPr>
        <p:spPr>
          <a:xfrm>
            <a:off x="611560" y="1772816"/>
            <a:ext cx="1538480" cy="0"/>
          </a:xfrm>
          <a:prstGeom prst="line">
            <a:avLst/>
          </a:prstGeom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45D8EC-B0C9-4AFD-9645-9F74BDE7585A}"/>
              </a:ext>
            </a:extLst>
          </p:cNvPr>
          <p:cNvSpPr txBox="1"/>
          <p:nvPr/>
        </p:nvSpPr>
        <p:spPr>
          <a:xfrm>
            <a:off x="619608" y="2012648"/>
            <a:ext cx="976549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03/2023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BDDB1C35-46BE-476D-991F-4A4D0376DCD7}"/>
              </a:ext>
            </a:extLst>
          </p:cNvPr>
          <p:cNvCxnSpPr>
            <a:cxnSpLocks/>
          </p:cNvCxnSpPr>
          <p:nvPr/>
        </p:nvCxnSpPr>
        <p:spPr>
          <a:xfrm>
            <a:off x="2150040" y="1772816"/>
            <a:ext cx="2133928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74D3244-CE4D-4C49-91AE-32C5288AC144}"/>
              </a:ext>
            </a:extLst>
          </p:cNvPr>
          <p:cNvSpPr txBox="1"/>
          <p:nvPr/>
        </p:nvSpPr>
        <p:spPr>
          <a:xfrm>
            <a:off x="2081204" y="609655"/>
            <a:ext cx="1263487" cy="92333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Início do </a:t>
            </a:r>
          </a:p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período de </a:t>
            </a:r>
          </a:p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graça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3BC5D88-61A0-4891-9A3F-E200512DECBD}"/>
              </a:ext>
            </a:extLst>
          </p:cNvPr>
          <p:cNvSpPr txBox="1"/>
          <p:nvPr/>
        </p:nvSpPr>
        <p:spPr>
          <a:xfrm>
            <a:off x="2156364" y="2027962"/>
            <a:ext cx="976549" cy="36933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04/2023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84BF88A-72DB-4728-9C83-E87F6A6299E1}"/>
              </a:ext>
            </a:extLst>
          </p:cNvPr>
          <p:cNvSpPr txBox="1"/>
          <p:nvPr/>
        </p:nvSpPr>
        <p:spPr>
          <a:xfrm>
            <a:off x="4267944" y="1196752"/>
            <a:ext cx="106631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 meses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77B8385-2CFD-4576-AF13-9D4BE6A2447D}"/>
              </a:ext>
            </a:extLst>
          </p:cNvPr>
          <p:cNvSpPr txBox="1"/>
          <p:nvPr/>
        </p:nvSpPr>
        <p:spPr>
          <a:xfrm>
            <a:off x="4267944" y="2018259"/>
            <a:ext cx="97654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04/2024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7BB43077-C4DC-400C-BDB7-87FD40ABCCA4}"/>
              </a:ext>
            </a:extLst>
          </p:cNvPr>
          <p:cNvCxnSpPr>
            <a:cxnSpLocks/>
          </p:cNvCxnSpPr>
          <p:nvPr/>
        </p:nvCxnSpPr>
        <p:spPr>
          <a:xfrm>
            <a:off x="4267944" y="1792171"/>
            <a:ext cx="115215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ED4B4F7-E186-4E46-9C77-EFD785E47DCE}"/>
              </a:ext>
            </a:extLst>
          </p:cNvPr>
          <p:cNvSpPr txBox="1"/>
          <p:nvPr/>
        </p:nvSpPr>
        <p:spPr>
          <a:xfrm>
            <a:off x="5427869" y="642754"/>
            <a:ext cx="1699953" cy="92333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Vencimento da 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contribuição de 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04/2024?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130C0EB-9522-4C14-8FE5-674092393903}"/>
              </a:ext>
            </a:extLst>
          </p:cNvPr>
          <p:cNvSpPr txBox="1"/>
          <p:nvPr/>
        </p:nvSpPr>
        <p:spPr>
          <a:xfrm>
            <a:off x="5418999" y="2018259"/>
            <a:ext cx="1455848" cy="120032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15/05/2024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Último dia do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Período de 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graça</a:t>
            </a:r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B1CC43BE-DDC4-4D3C-8672-36657A622C74}"/>
              </a:ext>
            </a:extLst>
          </p:cNvPr>
          <p:cNvCxnSpPr>
            <a:cxnSpLocks/>
          </p:cNvCxnSpPr>
          <p:nvPr/>
        </p:nvCxnSpPr>
        <p:spPr>
          <a:xfrm>
            <a:off x="5418999" y="1792171"/>
            <a:ext cx="181729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A037638E-EF96-4A64-8AC8-00A497450C45}"/>
              </a:ext>
            </a:extLst>
          </p:cNvPr>
          <p:cNvSpPr txBox="1"/>
          <p:nvPr/>
        </p:nvSpPr>
        <p:spPr>
          <a:xfrm>
            <a:off x="7281469" y="643177"/>
            <a:ext cx="149111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Perda da </a:t>
            </a:r>
          </a:p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Qualidade de </a:t>
            </a:r>
          </a:p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Segurado?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C86BC8F-7F38-4804-9AB8-3E1DD1E69AC6}"/>
              </a:ext>
            </a:extLst>
          </p:cNvPr>
          <p:cNvSpPr txBox="1"/>
          <p:nvPr/>
        </p:nvSpPr>
        <p:spPr>
          <a:xfrm>
            <a:off x="7312373" y="2027962"/>
            <a:ext cx="13003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16/05/2024</a:t>
            </a: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2A3DA091-766C-418A-B8FD-A92C673EDCCD}"/>
              </a:ext>
            </a:extLst>
          </p:cNvPr>
          <p:cNvCxnSpPr>
            <a:cxnSpLocks/>
          </p:cNvCxnSpPr>
          <p:nvPr/>
        </p:nvCxnSpPr>
        <p:spPr>
          <a:xfrm>
            <a:off x="7212559" y="1792171"/>
            <a:ext cx="149998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097DEAE-F6E6-4390-B5A1-7AC6798F139A}"/>
              </a:ext>
            </a:extLst>
          </p:cNvPr>
          <p:cNvSpPr txBox="1"/>
          <p:nvPr/>
        </p:nvSpPr>
        <p:spPr>
          <a:xfrm>
            <a:off x="611560" y="3855436"/>
            <a:ext cx="1386662" cy="1200329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Último mês </a:t>
            </a:r>
          </a:p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trabalho/</a:t>
            </a:r>
          </a:p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última </a:t>
            </a:r>
          </a:p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contribuição</a:t>
            </a:r>
          </a:p>
        </p:txBody>
      </p: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05617403-C5CC-4FD7-BBA0-B1B329752679}"/>
              </a:ext>
            </a:extLst>
          </p:cNvPr>
          <p:cNvCxnSpPr>
            <a:cxnSpLocks/>
          </p:cNvCxnSpPr>
          <p:nvPr/>
        </p:nvCxnSpPr>
        <p:spPr>
          <a:xfrm>
            <a:off x="611560" y="5295596"/>
            <a:ext cx="1538480" cy="0"/>
          </a:xfrm>
          <a:prstGeom prst="line">
            <a:avLst/>
          </a:prstGeom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72C8620-889F-4901-A9BC-927AD27B75EF}"/>
              </a:ext>
            </a:extLst>
          </p:cNvPr>
          <p:cNvSpPr txBox="1"/>
          <p:nvPr/>
        </p:nvSpPr>
        <p:spPr>
          <a:xfrm>
            <a:off x="619608" y="5535428"/>
            <a:ext cx="976549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11/2022</a:t>
            </a:r>
          </a:p>
        </p:txBody>
      </p: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717B4E93-CDE2-45D0-A754-F5F2A9DC12EF}"/>
              </a:ext>
            </a:extLst>
          </p:cNvPr>
          <p:cNvCxnSpPr>
            <a:cxnSpLocks/>
          </p:cNvCxnSpPr>
          <p:nvPr/>
        </p:nvCxnSpPr>
        <p:spPr>
          <a:xfrm>
            <a:off x="2150040" y="5295596"/>
            <a:ext cx="2133928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BE47BF01-8BAD-4A85-863F-1AC6E07993EC}"/>
              </a:ext>
            </a:extLst>
          </p:cNvPr>
          <p:cNvSpPr txBox="1"/>
          <p:nvPr/>
        </p:nvSpPr>
        <p:spPr>
          <a:xfrm>
            <a:off x="2081204" y="4132435"/>
            <a:ext cx="1263487" cy="92333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Início do </a:t>
            </a:r>
          </a:p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período de </a:t>
            </a:r>
          </a:p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graça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A367EFCE-2D55-4067-B912-4D581B692E99}"/>
              </a:ext>
            </a:extLst>
          </p:cNvPr>
          <p:cNvSpPr txBox="1"/>
          <p:nvPr/>
        </p:nvSpPr>
        <p:spPr>
          <a:xfrm>
            <a:off x="2156364" y="5550742"/>
            <a:ext cx="976549" cy="36933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12/2022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3B17814-72F6-4FE8-9DFB-FB5087E88D85}"/>
              </a:ext>
            </a:extLst>
          </p:cNvPr>
          <p:cNvSpPr txBox="1"/>
          <p:nvPr/>
        </p:nvSpPr>
        <p:spPr>
          <a:xfrm>
            <a:off x="4267944" y="4719532"/>
            <a:ext cx="106631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 meses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D1D92F5-8454-439D-81A4-222ADEF0ED4B}"/>
              </a:ext>
            </a:extLst>
          </p:cNvPr>
          <p:cNvSpPr txBox="1"/>
          <p:nvPr/>
        </p:nvSpPr>
        <p:spPr>
          <a:xfrm>
            <a:off x="4267944" y="5541039"/>
            <a:ext cx="97654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12/2023</a:t>
            </a:r>
          </a:p>
        </p:txBody>
      </p: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84307409-6410-46C9-B650-1DCF421159CD}"/>
              </a:ext>
            </a:extLst>
          </p:cNvPr>
          <p:cNvCxnSpPr>
            <a:cxnSpLocks/>
          </p:cNvCxnSpPr>
          <p:nvPr/>
        </p:nvCxnSpPr>
        <p:spPr>
          <a:xfrm>
            <a:off x="4267944" y="5314951"/>
            <a:ext cx="115215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6979AB0-A076-4723-B063-1CBF8ED8B9C6}"/>
              </a:ext>
            </a:extLst>
          </p:cNvPr>
          <p:cNvSpPr txBox="1"/>
          <p:nvPr/>
        </p:nvSpPr>
        <p:spPr>
          <a:xfrm>
            <a:off x="5427869" y="4165534"/>
            <a:ext cx="1699953" cy="92333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Vencimento da 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contribuição de 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12/2023?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E0709BC8-EDA1-40E0-8F1B-C559F71FF482}"/>
              </a:ext>
            </a:extLst>
          </p:cNvPr>
          <p:cNvSpPr txBox="1"/>
          <p:nvPr/>
        </p:nvSpPr>
        <p:spPr>
          <a:xfrm>
            <a:off x="5418999" y="5541039"/>
            <a:ext cx="1455848" cy="120032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15/01/2024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Último dia do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Período de </a:t>
            </a:r>
          </a:p>
          <a:p>
            <a:r>
              <a:rPr lang="pt-B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graça</a:t>
            </a:r>
          </a:p>
        </p:txBody>
      </p: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E9C7AFB7-81E4-4F89-85CD-F38BDCC623E5}"/>
              </a:ext>
            </a:extLst>
          </p:cNvPr>
          <p:cNvCxnSpPr>
            <a:cxnSpLocks/>
          </p:cNvCxnSpPr>
          <p:nvPr/>
        </p:nvCxnSpPr>
        <p:spPr>
          <a:xfrm>
            <a:off x="5418999" y="5314951"/>
            <a:ext cx="181729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5D2BE208-8EC7-4CDC-A8A2-4BBBB2EBD513}"/>
              </a:ext>
            </a:extLst>
          </p:cNvPr>
          <p:cNvSpPr txBox="1"/>
          <p:nvPr/>
        </p:nvSpPr>
        <p:spPr>
          <a:xfrm>
            <a:off x="7281469" y="4165957"/>
            <a:ext cx="149111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Perda da </a:t>
            </a:r>
          </a:p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Qualidade de </a:t>
            </a:r>
          </a:p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Segurado?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AA34EF7C-433B-4A32-8CF6-D05C63029B09}"/>
              </a:ext>
            </a:extLst>
          </p:cNvPr>
          <p:cNvSpPr txBox="1"/>
          <p:nvPr/>
        </p:nvSpPr>
        <p:spPr>
          <a:xfrm>
            <a:off x="7312373" y="5550742"/>
            <a:ext cx="13003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16/01/2024</a:t>
            </a:r>
          </a:p>
        </p:txBody>
      </p: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8C6BCABD-91E4-4CB6-8FA3-8CBC7F95BA50}"/>
              </a:ext>
            </a:extLst>
          </p:cNvPr>
          <p:cNvCxnSpPr>
            <a:cxnSpLocks/>
          </p:cNvCxnSpPr>
          <p:nvPr/>
        </p:nvCxnSpPr>
        <p:spPr>
          <a:xfrm>
            <a:off x="7212559" y="5314951"/>
            <a:ext cx="149998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1839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20" grpId="0" animBg="1"/>
      <p:bldP spid="28" grpId="0" animBg="1"/>
      <p:bldP spid="33" grpId="0" animBg="1"/>
      <p:bldP spid="38" grpId="0" animBg="1"/>
      <p:bldP spid="41" grpId="0" animBg="1"/>
      <p:bldP spid="43" grpId="0" animBg="1"/>
      <p:bldP spid="46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74FFA9E-E8E0-489B-BD68-0B6F4C6778CD}"/>
              </a:ext>
            </a:extLst>
          </p:cNvPr>
          <p:cNvSpPr txBox="1"/>
          <p:nvPr/>
        </p:nvSpPr>
        <p:spPr>
          <a:xfrm>
            <a:off x="539552" y="5752"/>
            <a:ext cx="8604448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Final do período de graça</a:t>
            </a:r>
          </a:p>
          <a:p>
            <a:pPr algn="just"/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Decreto 3.048/99. Art. 14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O reconhecimento da </a:t>
            </a:r>
            <a:r>
              <a:rPr lang="pt-BR" sz="2800" b="1" i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perda da qualidade de segurado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no termo final dos prazos fixados no art. 13 ocorrerá no dia seguinte ao do vencimento da contribuição do contribuinte individual relativa ao mês imediatamente posterior ao término daqueles prazos.</a:t>
            </a:r>
          </a:p>
          <a:p>
            <a:pPr algn="just"/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Portaria 991. Art. 57.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 reconhecimento da perda da qualidade de segurado no termo final dos prazos fixados nos </a:t>
            </a:r>
            <a:r>
              <a:rPr lang="pt-BR" sz="2800" i="1" dirty="0" err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45 a 51, observadas as prorrogações previstas nos </a:t>
            </a:r>
            <a:r>
              <a:rPr lang="pt-BR" sz="2800" i="1" dirty="0" err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53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pt-BR" sz="2800" i="1" spc="-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54,</a:t>
            </a:r>
            <a:r>
              <a:rPr lang="pt-BR" sz="2800" i="1" spc="-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ocorrerá</a:t>
            </a:r>
            <a:r>
              <a:rPr lang="pt-BR" sz="2800" i="1" spc="-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no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dia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seguinte</a:t>
            </a:r>
            <a:r>
              <a:rPr lang="pt-BR" sz="2800" i="1" spc="-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ao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do vencimento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contribuição</a:t>
            </a:r>
            <a:r>
              <a:rPr lang="pt-BR" sz="2800" i="1" spc="-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do</a:t>
            </a:r>
            <a:r>
              <a:rPr lang="pt-BR" sz="2800" i="1" spc="-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contribuinte individual relativa ao mês imediatamente posterior ao término daqueles prazos, ou seja, no </a:t>
            </a:r>
            <a:r>
              <a:rPr lang="pt-BR" sz="2800" b="1" i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16º (décimo sexto) dia do 14º (décimo quarto) mês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podendo ser prorrogado para o próximo dia útil caso o 16º (décimo sexto) dia caia em dia não</a:t>
            </a:r>
            <a:r>
              <a:rPr lang="pt-BR" sz="2800" i="1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útil.</a:t>
            </a:r>
          </a:p>
        </p:txBody>
      </p:sp>
    </p:spTree>
    <p:extLst>
      <p:ext uri="{BB962C8B-B14F-4D97-AF65-F5344CB8AC3E}">
        <p14:creationId xmlns:p14="http://schemas.microsoft.com/office/powerpoint/2010/main" val="1323556994"/>
      </p:ext>
    </p:extLst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756D00-2AE7-4568-AB83-3BC96EF1F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70"/>
            <a:ext cx="9144000" cy="3448270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7C6E4D33-78E0-4640-BA79-9468A807C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6958"/>
              </p:ext>
            </p:extLst>
          </p:nvPr>
        </p:nvGraphicFramePr>
        <p:xfrm>
          <a:off x="50676" y="3481081"/>
          <a:ext cx="909332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dirty="0"/>
                        <a:t>Quando foi o último mês de trabalho?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O período de graça começa a contar no próximo mês do término do trabalho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1 ano após o início do período de graça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vence a contribuição de 04/2023?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05CE7FF4-1B0E-4A52-B181-2ADE6AFA686E}"/>
              </a:ext>
            </a:extLst>
          </p:cNvPr>
          <p:cNvSpPr txBox="1"/>
          <p:nvPr/>
        </p:nvSpPr>
        <p:spPr>
          <a:xfrm>
            <a:off x="7422158" y="3503157"/>
            <a:ext cx="172561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03/2022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01/04/2022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01/04/2023</a:t>
            </a:r>
          </a:p>
          <a:p>
            <a:endParaRPr lang="pt-BR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15/05/2023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15/05/2023</a:t>
            </a:r>
          </a:p>
          <a:p>
            <a:r>
              <a:rPr lang="pt-BR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16/05/2023</a:t>
            </a:r>
          </a:p>
        </p:txBody>
      </p:sp>
    </p:spTree>
    <p:extLst>
      <p:ext uri="{BB962C8B-B14F-4D97-AF65-F5344CB8AC3E}">
        <p14:creationId xmlns:p14="http://schemas.microsoft.com/office/powerpoint/2010/main" val="13992244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1C72DDB-3D8F-4229-8202-791F67C0D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49"/>
            <a:ext cx="9144000" cy="3377339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539F8E5D-B363-4464-98CD-8CF946E71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536062"/>
              </p:ext>
            </p:extLst>
          </p:nvPr>
        </p:nvGraphicFramePr>
        <p:xfrm>
          <a:off x="50676" y="3481081"/>
          <a:ext cx="909332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dirty="0"/>
                        <a:t>Quando foi o último mês de trabalho?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O período de graça começa a contar no próximo mês do término do trabalho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1 ano após o início do período de graça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vence a contribuição de 06/2024?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CBCE801F-DD79-4D03-913B-DC8B4E8EC6CE}"/>
              </a:ext>
            </a:extLst>
          </p:cNvPr>
          <p:cNvSpPr txBox="1"/>
          <p:nvPr/>
        </p:nvSpPr>
        <p:spPr>
          <a:xfrm>
            <a:off x="7422158" y="3503157"/>
            <a:ext cx="172561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05/2023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01/06/2023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01/06/2024</a:t>
            </a:r>
          </a:p>
          <a:p>
            <a:endParaRPr lang="pt-BR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15/07/2024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15/07/2024</a:t>
            </a:r>
          </a:p>
          <a:p>
            <a:r>
              <a:rPr lang="pt-BR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16/07/2024</a:t>
            </a:r>
          </a:p>
        </p:txBody>
      </p:sp>
    </p:spTree>
    <p:extLst>
      <p:ext uri="{BB962C8B-B14F-4D97-AF65-F5344CB8AC3E}">
        <p14:creationId xmlns:p14="http://schemas.microsoft.com/office/powerpoint/2010/main" val="23544232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033AB68-7335-4EF2-8604-A2ED6158AC44}"/>
              </a:ext>
            </a:extLst>
          </p:cNvPr>
          <p:cNvSpPr txBox="1"/>
          <p:nvPr/>
        </p:nvSpPr>
        <p:spPr>
          <a:xfrm>
            <a:off x="539552" y="0"/>
            <a:ext cx="860444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 quem estava recebendo auxílio por incapacidade e o benefício cessou, como fica o período de graça (qualidade de segurado)?</a:t>
            </a:r>
          </a:p>
          <a:p>
            <a:pPr algn="just"/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Decreto 3048. Art. 13, II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- até doze meses após a </a:t>
            </a:r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cessação de benefício por incapacidade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ou das contribuições, observado o disposto nos § 7º e § 8º e no art. 19- E;</a:t>
            </a:r>
            <a:endParaRPr lang="pt-BR" sz="2800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7676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09120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02996" y="3775286"/>
            <a:ext cx="2895600" cy="339048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5330327-6465-48AB-9CF7-6364FE435A21}"/>
              </a:ext>
            </a:extLst>
          </p:cNvPr>
          <p:cNvSpPr txBox="1"/>
          <p:nvPr/>
        </p:nvSpPr>
        <p:spPr>
          <a:xfrm>
            <a:off x="611560" y="37170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graphicFrame>
        <p:nvGraphicFramePr>
          <p:cNvPr id="5" name="Tabela 6">
            <a:extLst>
              <a:ext uri="{FF2B5EF4-FFF2-40B4-BE49-F238E27FC236}">
                <a16:creationId xmlns:a16="http://schemas.microsoft.com/office/drawing/2014/main" id="{680EECB8-6E90-42C4-9429-078FB69E0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527244"/>
              </p:ext>
            </p:extLst>
          </p:nvPr>
        </p:nvGraphicFramePr>
        <p:xfrm>
          <a:off x="50676" y="3481081"/>
          <a:ext cx="909332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dirty="0"/>
                        <a:t>Quando foi o último mês que recebeu benefício?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O período de graça começa a contar no próximo mês após o recebimento do benefício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1 ano após o início do período de graça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vence a contribuição de 06/2024?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B8B6EA73-7345-4BC5-ADEB-35C884739187}"/>
              </a:ext>
            </a:extLst>
          </p:cNvPr>
          <p:cNvSpPr txBox="1"/>
          <p:nvPr/>
        </p:nvSpPr>
        <p:spPr>
          <a:xfrm>
            <a:off x="7380313" y="3497030"/>
            <a:ext cx="172561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05/2023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06/2023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06/2024</a:t>
            </a:r>
          </a:p>
          <a:p>
            <a:endParaRPr lang="pt-BR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15/07/2024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15/07/2024</a:t>
            </a:r>
          </a:p>
          <a:p>
            <a:r>
              <a:rPr lang="pt-BR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16/07/2024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53017B7-8D76-43F7-A92B-0DB07FF41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38" y="36478"/>
            <a:ext cx="9144000" cy="346055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E4CBAE0-B020-4B58-9D3B-6FFBE871ED6D}"/>
              </a:ext>
            </a:extLst>
          </p:cNvPr>
          <p:cNvSpPr txBox="1"/>
          <p:nvPr/>
        </p:nvSpPr>
        <p:spPr>
          <a:xfrm>
            <a:off x="611560" y="0"/>
            <a:ext cx="85324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Decreto 3048. Art. 13, II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- até </a:t>
            </a:r>
            <a:r>
              <a:rPr lang="pt-BR" sz="2800" i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doze meses após a </a:t>
            </a:r>
            <a:r>
              <a:rPr lang="pt-BR" sz="2800" b="1" i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cessação de benefício por incapacidade</a:t>
            </a:r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ou das contribuições, observado o disposto nos § 7º e § 8º e no art. 19- E;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88E91A1-941E-442E-A093-EAC1444EE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5741"/>
            <a:ext cx="9144000" cy="512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8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CBF237-3CE3-427E-A28E-ADB61E907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9144000" cy="2989545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F8115149-A7C2-4C7D-BA5D-D17E20FF2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050559"/>
              </p:ext>
            </p:extLst>
          </p:nvPr>
        </p:nvGraphicFramePr>
        <p:xfrm>
          <a:off x="0" y="3212976"/>
          <a:ext cx="909332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dirty="0"/>
                        <a:t>Quando foi o último mês que recebeu benefício?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O período de graça começa a contar no próximo mês após o recebimento do benefício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1 ano após o início do período de graça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vence a contribuição de 07/2023?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5F99B3FD-95A1-4A6D-8080-D733573F8EEF}"/>
              </a:ext>
            </a:extLst>
          </p:cNvPr>
          <p:cNvSpPr txBox="1"/>
          <p:nvPr/>
        </p:nvSpPr>
        <p:spPr>
          <a:xfrm>
            <a:off x="7329637" y="3228925"/>
            <a:ext cx="172561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06/2022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07/2022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07/2023</a:t>
            </a:r>
          </a:p>
          <a:p>
            <a:endParaRPr lang="pt-BR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15/08/2023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15/08/2023</a:t>
            </a:r>
          </a:p>
          <a:p>
            <a:r>
              <a:rPr lang="pt-BR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16/08/2023</a:t>
            </a:r>
          </a:p>
        </p:txBody>
      </p:sp>
    </p:spTree>
    <p:extLst>
      <p:ext uri="{BB962C8B-B14F-4D97-AF65-F5344CB8AC3E}">
        <p14:creationId xmlns:p14="http://schemas.microsoft.com/office/powerpoint/2010/main" val="13553066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11973" y="-3142205"/>
            <a:ext cx="2895600" cy="686108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A55F4E8-47C9-4075-BE62-540060DEB6D0}"/>
              </a:ext>
            </a:extLst>
          </p:cNvPr>
          <p:cNvSpPr txBox="1"/>
          <p:nvPr/>
        </p:nvSpPr>
        <p:spPr>
          <a:xfrm>
            <a:off x="539552" y="-17487"/>
            <a:ext cx="86044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Quando começa a contar o período de graça para quem recebeu salário-maternidade?</a:t>
            </a:r>
            <a:endParaRPr lang="pt-BR" sz="2400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 128/2022. Art. 184, II -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até 12 (doze) meses após a </a:t>
            </a:r>
            <a:r>
              <a:rPr lang="pt-BR" sz="2400" i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cessação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de benefícios por incapacidade, </a:t>
            </a:r>
            <a:r>
              <a:rPr lang="pt-BR" sz="2400" b="1" i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salário-maternidade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ou após a cessação das contribuições, para o segurado que deixar de exercer atividade remunerada abrangida pela Previdência Social, observado que o salário-maternidade deve ser considerado como período de contribuição.</a:t>
            </a: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AFA4CEE-C8CF-4512-8807-B95F0946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79"/>
            <a:ext cx="9144000" cy="51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82234"/>
      </p:ext>
    </p:extLst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8998BA8B-CCE0-4F11-B725-8C478C48A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735146"/>
              </p:ext>
            </p:extLst>
          </p:nvPr>
        </p:nvGraphicFramePr>
        <p:xfrm>
          <a:off x="0" y="2611717"/>
          <a:ext cx="9093324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b="0" dirty="0"/>
                        <a:t>A contagem tem por base o último mês de trabalho ou o último mês do recebimento do Salário maternidade - SM?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31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0" dirty="0"/>
                        <a:t>Quando foi o último mês que recebeu benefício?</a:t>
                      </a:r>
                      <a:endParaRPr lang="pt-BR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O período de graça começa a contar no próximo mês após o recebimento do benefício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1 ano após o início do período de graça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vence a contribuição de 06/2025?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44CD45A9-6A93-4951-AA6E-BE522CD30B8B}"/>
              </a:ext>
            </a:extLst>
          </p:cNvPr>
          <p:cNvSpPr txBox="1"/>
          <p:nvPr/>
        </p:nvSpPr>
        <p:spPr>
          <a:xfrm>
            <a:off x="7329637" y="2627666"/>
            <a:ext cx="1725612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</a:p>
          <a:p>
            <a:endParaRPr lang="pt-BR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05/2024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06/2024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06/2025</a:t>
            </a:r>
          </a:p>
          <a:p>
            <a:endParaRPr lang="pt-BR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15/07/2025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15/07/2025</a:t>
            </a:r>
          </a:p>
          <a:p>
            <a:r>
              <a:rPr lang="pt-BR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16/07/2025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197C6EE-6A31-4460-A5F7-B07CF214E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4" y="45720"/>
            <a:ext cx="9144000" cy="99555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0E6C471-A610-469C-828D-016EDA668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6033"/>
            <a:ext cx="9144000" cy="118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1290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FDC09D01-56DD-42AF-9002-C2161CB28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90" y="-6062349"/>
            <a:ext cx="7765662" cy="164761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90F1F11-F72D-4A4B-A36E-DCD4C502407C}"/>
              </a:ext>
            </a:extLst>
          </p:cNvPr>
          <p:cNvSpPr txBox="1"/>
          <p:nvPr/>
        </p:nvSpPr>
        <p:spPr>
          <a:xfrm>
            <a:off x="539552" y="0"/>
            <a:ext cx="860444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Lei 8.213, Art. 15. Mantém a qualidade de segurado, independentemente de contribuições:</a:t>
            </a:r>
          </a:p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(...)</a:t>
            </a:r>
          </a:p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 - até </a:t>
            </a:r>
            <a:r>
              <a:rPr lang="pt-BR" sz="2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(três)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meses após o licenciamento, o segurado incorporado às Forças Armadas para prestar serviço militar;</a:t>
            </a:r>
          </a:p>
          <a:p>
            <a:pPr algn="just"/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 - até </a:t>
            </a:r>
            <a:r>
              <a:rPr lang="pt-BR" sz="2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 (seis)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meses após a cessação das contribuições, o segurado facultativo.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4FDC8978-656E-4F53-B80A-3662AD945C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69926" y="-6858000"/>
            <a:ext cx="7765662" cy="164761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11267D6-B8E9-4692-9D66-12F00EAFBBC5}"/>
              </a:ext>
            </a:extLst>
          </p:cNvPr>
          <p:cNvSpPr txBox="1"/>
          <p:nvPr/>
        </p:nvSpPr>
        <p:spPr>
          <a:xfrm>
            <a:off x="539552" y="0"/>
            <a:ext cx="860444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Lei 8.213, Art. 15. Mantém a qualidade de segurado, independentemente de contribuições:</a:t>
            </a:r>
          </a:p>
          <a:p>
            <a:pPr algn="just"/>
            <a:r>
              <a:rPr lang="pt-BR" sz="25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- </a:t>
            </a:r>
            <a:r>
              <a:rPr lang="pt-BR" sz="25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 limite de prazo</a:t>
            </a:r>
            <a:r>
              <a:rPr lang="pt-BR" sz="25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quem está em gozo de benefício, exceto do auxílio-acidente;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29B1641-7586-4B78-AE64-E11B640E13F3}"/>
              </a:ext>
            </a:extLst>
          </p:cNvPr>
          <p:cNvSpPr txBox="1"/>
          <p:nvPr/>
        </p:nvSpPr>
        <p:spPr>
          <a:xfrm>
            <a:off x="542347" y="1624665"/>
            <a:ext cx="86044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Ex.: </a:t>
            </a:r>
            <a:r>
              <a:rPr lang="pt-BR" sz="24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Naida</a:t>
            </a:r>
            <a:r>
              <a:rPr lang="pt-BR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Navinda</a:t>
            </a:r>
            <a:r>
              <a:rPr lang="pt-BR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Navolta</a:t>
            </a:r>
            <a:r>
              <a:rPr lang="pt-BR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Pereira morreu no dia 22/05/2023. Os dependentes terão direito à Pensão por morte?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30C0A70-82F0-494C-BF47-0F1ABCE68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9557"/>
            <a:ext cx="9144000" cy="34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889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683F152-29D5-46AC-B5FC-EF40CE6537DB}"/>
              </a:ext>
            </a:extLst>
          </p:cNvPr>
          <p:cNvSpPr txBox="1"/>
          <p:nvPr/>
        </p:nvSpPr>
        <p:spPr>
          <a:xfrm>
            <a:off x="2843808" y="3140968"/>
            <a:ext cx="2967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Exemplo com </a:t>
            </a:r>
            <a:r>
              <a:rPr lang="pt-BR"/>
              <a:t>auxílio acidente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E40B00D-9CC4-42BF-AE11-E7FCF684D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3722"/>
            <a:ext cx="9144000" cy="515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21569"/>
      </p:ext>
    </p:extLst>
  </p:cSld>
  <p:clrMapOvr>
    <a:masterClrMapping/>
  </p:clrMapOvr>
  <p:transition spd="slow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8" y="0"/>
            <a:ext cx="7765662" cy="164761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F88A16B-544C-4A97-BD51-F481227A5EC6}"/>
              </a:ext>
            </a:extLst>
          </p:cNvPr>
          <p:cNvSpPr txBox="1"/>
          <p:nvPr/>
        </p:nvSpPr>
        <p:spPr>
          <a:xfrm>
            <a:off x="539552" y="0"/>
            <a:ext cx="860444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8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MANUTENÇÃO DA QUALIDADE DE SEGURADO DO FACULTATIVO</a:t>
            </a:r>
            <a:endParaRPr lang="pt-BR" sz="2800" b="1" kern="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	A</a:t>
            </a:r>
            <a:r>
              <a:rPr lang="pt-BR" sz="2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manutenção</a:t>
            </a:r>
            <a:r>
              <a:rPr lang="pt-BR" sz="2800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</a:t>
            </a:r>
            <a:r>
              <a:rPr lang="pt-BR" sz="2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qualidade</a:t>
            </a:r>
            <a:r>
              <a:rPr lang="pt-BR" sz="2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</a:t>
            </a:r>
            <a:r>
              <a:rPr lang="pt-BR" sz="2800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segurado</a:t>
            </a:r>
            <a:r>
              <a:rPr lang="pt-BR" sz="2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do</a:t>
            </a:r>
            <a:r>
              <a:rPr lang="pt-BR" sz="2800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facultativo</a:t>
            </a:r>
            <a:r>
              <a:rPr lang="pt-BR" sz="2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lang="pt-BR" sz="2800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menor,</a:t>
            </a:r>
            <a:r>
              <a:rPr lang="pt-BR" sz="2800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</a:t>
            </a:r>
            <a:r>
              <a:rPr lang="pt-BR" sz="2800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apenas</a:t>
            </a:r>
            <a:r>
              <a:rPr lang="pt-BR" sz="2800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6</a:t>
            </a:r>
            <a:r>
              <a:rPr lang="pt-BR" sz="2800" b="1" u="sng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meses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conforme inciso VI do artigo 15 da lei n°</a:t>
            </a:r>
            <a:r>
              <a:rPr lang="pt-BR" sz="2800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8.213/91:</a:t>
            </a:r>
          </a:p>
          <a:p>
            <a:pPr algn="just"/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Art.</a:t>
            </a:r>
            <a:r>
              <a:rPr lang="pt-BR" sz="2800" i="1" spc="2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15.</a:t>
            </a:r>
            <a:r>
              <a:rPr lang="pt-BR" sz="2800" i="1" spc="2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Mantém</a:t>
            </a:r>
            <a:r>
              <a:rPr lang="pt-BR" sz="2800" i="1" spc="2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800" i="1" spc="2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qualidade</a:t>
            </a:r>
            <a:r>
              <a:rPr lang="pt-BR" sz="2800" i="1" spc="2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</a:t>
            </a:r>
            <a:r>
              <a:rPr lang="pt-BR" sz="2800" i="1" spc="2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segurado,</a:t>
            </a:r>
            <a:r>
              <a:rPr lang="pt-BR" sz="2800" i="1" spc="2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independentemente</a:t>
            </a:r>
            <a:r>
              <a:rPr lang="pt-BR" sz="2800" i="1" spc="2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 contribuições:</a:t>
            </a:r>
          </a:p>
          <a:p>
            <a:pPr algn="just"/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[...]</a:t>
            </a:r>
          </a:p>
          <a:p>
            <a:pPr algn="just"/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VI</a:t>
            </a:r>
            <a:r>
              <a:rPr lang="pt-BR" sz="2800" i="1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pt-BR" sz="2800" i="1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até</a:t>
            </a:r>
            <a:r>
              <a:rPr lang="pt-BR" sz="2800" i="1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6</a:t>
            </a:r>
            <a:r>
              <a:rPr lang="pt-BR" sz="28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(seis)</a:t>
            </a:r>
            <a:r>
              <a:rPr lang="pt-BR" sz="2800" i="1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meses</a:t>
            </a:r>
            <a:r>
              <a:rPr lang="pt-BR" sz="2800" i="1" spc="-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após</a:t>
            </a:r>
            <a:r>
              <a:rPr lang="pt-BR" sz="2800" i="1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8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cessação</a:t>
            </a:r>
            <a:r>
              <a:rPr lang="pt-BR" sz="28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das</a:t>
            </a:r>
            <a:r>
              <a:rPr lang="pt-BR" sz="2800" i="1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contribuições,</a:t>
            </a:r>
            <a:r>
              <a:rPr lang="pt-BR" sz="2800" i="1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pt-BR" sz="2800" i="1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segurado facultativo.</a:t>
            </a:r>
          </a:p>
          <a:p>
            <a:pPr algn="just"/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A4E630C-9372-405B-A63A-2A0D2B9BB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7620"/>
            <a:ext cx="9144000" cy="3421668"/>
          </a:xfrm>
          <a:prstGeom prst="rect">
            <a:avLst/>
          </a:prstGeom>
        </p:spPr>
      </p:pic>
      <p:graphicFrame>
        <p:nvGraphicFramePr>
          <p:cNvPr id="5" name="Tabela 6">
            <a:extLst>
              <a:ext uri="{FF2B5EF4-FFF2-40B4-BE49-F238E27FC236}">
                <a16:creationId xmlns:a16="http://schemas.microsoft.com/office/drawing/2014/main" id="{6F8F270F-6C33-4550-8157-1786279FB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57153"/>
              </p:ext>
            </p:extLst>
          </p:nvPr>
        </p:nvGraphicFramePr>
        <p:xfrm>
          <a:off x="50676" y="3481081"/>
          <a:ext cx="9093324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300" b="0" dirty="0"/>
                        <a:t>Quando foi o último mês de contribuição com facultativo?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O período de graça começa a contar no próximo mês do término do trabalho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6 meses após o início do período de graça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Quando vence a contribuição de 06/2020?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228B27E8-B0EC-455C-A2B3-124AEEE0E7D1}"/>
              </a:ext>
            </a:extLst>
          </p:cNvPr>
          <p:cNvSpPr txBox="1"/>
          <p:nvPr/>
        </p:nvSpPr>
        <p:spPr>
          <a:xfrm>
            <a:off x="7422158" y="3503157"/>
            <a:ext cx="172561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05/2020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01/06/2020</a:t>
            </a:r>
          </a:p>
          <a:p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01/12/2020</a:t>
            </a:r>
          </a:p>
          <a:p>
            <a:endParaRPr lang="pt-BR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15/01/2021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15/01/2021</a:t>
            </a:r>
          </a:p>
          <a:p>
            <a:r>
              <a:rPr lang="pt-BR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16/01/2021</a:t>
            </a:r>
          </a:p>
        </p:txBody>
      </p:sp>
    </p:spTree>
    <p:extLst>
      <p:ext uri="{BB962C8B-B14F-4D97-AF65-F5344CB8AC3E}">
        <p14:creationId xmlns:p14="http://schemas.microsoft.com/office/powerpoint/2010/main" val="18456692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D3112E5-1652-49F1-AFAC-F3C058B12B9B}"/>
              </a:ext>
            </a:extLst>
          </p:cNvPr>
          <p:cNvSpPr txBox="1"/>
          <p:nvPr/>
        </p:nvSpPr>
        <p:spPr>
          <a:xfrm>
            <a:off x="570348" y="0"/>
            <a:ext cx="857365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800" spc="-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Instrução</a:t>
            </a:r>
            <a:r>
              <a:rPr lang="pt-BR" sz="2800" spc="-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Normativa</a:t>
            </a:r>
            <a:r>
              <a:rPr lang="pt-BR" sz="2800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PRES/INSS</a:t>
            </a:r>
            <a:r>
              <a:rPr lang="pt-BR" sz="2800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n°</a:t>
            </a:r>
            <a:r>
              <a:rPr lang="pt-BR" sz="2800" spc="-4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128/22</a:t>
            </a:r>
            <a:r>
              <a:rPr lang="pt-BR" sz="2800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tem</a:t>
            </a:r>
            <a:r>
              <a:rPr lang="pt-BR" sz="2800" spc="-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uma</a:t>
            </a:r>
            <a:r>
              <a:rPr lang="pt-BR" sz="2800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exceção</a:t>
            </a:r>
            <a:r>
              <a:rPr lang="pt-BR" sz="2800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para</a:t>
            </a:r>
            <a:r>
              <a:rPr lang="pt-BR" sz="2800" spc="-4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pt-BR" sz="2800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segurado</a:t>
            </a:r>
            <a:r>
              <a:rPr lang="pt-BR" sz="2800" spc="-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que no período de graça começou a contribuir como facultativo, esse poderá usufruir da condição </a:t>
            </a:r>
            <a:r>
              <a:rPr lang="pt-BR" sz="2800" b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anterior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2800" b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 mais</a:t>
            </a:r>
            <a:r>
              <a:rPr lang="pt-BR" sz="2800" b="1" u="sng" spc="-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u="sng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vantajosa</a:t>
            </a:r>
            <a:r>
              <a:rPr lang="pt-BR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pt-BR" sz="2800" b="1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Art. 184, § 7º. </a:t>
            </a:r>
            <a:r>
              <a:rPr lang="pt-BR" sz="2800" i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 segurado obrigatório que, durante o período de manutenção de qualidade de segurado, incluindo as prorrogações previstas nos §§ 4º e 5º, se filiar ao RGPS na categoria de facultativo, ao deixar de contribuir nesta última, terá direito de usufruir o período de graça de sua condição anterior, se mais vantajoso.</a:t>
            </a:r>
            <a:endParaRPr lang="pt-BR" sz="2800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CC38470-B39C-4603-9C68-952D8AC55D4D}"/>
              </a:ext>
            </a:extLst>
          </p:cNvPr>
          <p:cNvSpPr txBox="1"/>
          <p:nvPr/>
        </p:nvSpPr>
        <p:spPr>
          <a:xfrm>
            <a:off x="539552" y="5373216"/>
            <a:ext cx="7039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Manteve a qualidade de segurado até quando?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8185D61-496A-4DB7-A8FC-88479F8A1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624"/>
            <a:ext cx="9144000" cy="51910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558F10FD-08E7-4E65-88CC-82E0133E6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339885"/>
              </p:ext>
            </p:extLst>
          </p:nvPr>
        </p:nvGraphicFramePr>
        <p:xfrm>
          <a:off x="0" y="4031644"/>
          <a:ext cx="9093324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53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dirty="0"/>
                        <a:t>Quando foi o último mês de contribuição como facultativo?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O período de graça começa a contar no próximo mês do término do contribuição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6 meses após o início do período de graça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Quando vence a contribuição de 02/2024?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162BC86A-5185-4188-9F18-E57FF85D4511}"/>
              </a:ext>
            </a:extLst>
          </p:cNvPr>
          <p:cNvSpPr txBox="1"/>
          <p:nvPr/>
        </p:nvSpPr>
        <p:spPr>
          <a:xfrm>
            <a:off x="7384800" y="4045918"/>
            <a:ext cx="172561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07/2023</a:t>
            </a:r>
          </a:p>
          <a:p>
            <a:endParaRPr lang="pt-B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01/08/2023</a:t>
            </a:r>
          </a:p>
          <a:p>
            <a:endParaRPr lang="pt-BR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01/02/2024</a:t>
            </a:r>
          </a:p>
          <a:p>
            <a:endParaRPr lang="pt-BR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15/03/2024</a:t>
            </a:r>
          </a:p>
          <a:p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15/03/2024</a:t>
            </a:r>
          </a:p>
          <a:p>
            <a:r>
              <a:rPr lang="pt-B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16/03/2024</a:t>
            </a:r>
            <a:endParaRPr lang="pt-BR" sz="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2F9F1E-D1E0-4600-A0D8-CB3B9BA139F0}"/>
              </a:ext>
            </a:extLst>
          </p:cNvPr>
          <p:cNvSpPr txBox="1"/>
          <p:nvPr/>
        </p:nvSpPr>
        <p:spPr>
          <a:xfrm>
            <a:off x="539552" y="8879"/>
            <a:ext cx="7135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Última contribuição válida do CI foi em 05/2023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8FBFC8C-5AB3-407A-A0A2-FBF812131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067299"/>
              </p:ext>
            </p:extLst>
          </p:nvPr>
        </p:nvGraphicFramePr>
        <p:xfrm>
          <a:off x="-47965" y="522352"/>
          <a:ext cx="9093324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6378">
                  <a:extLst>
                    <a:ext uri="{9D8B030D-6E8A-4147-A177-3AD203B41FA5}">
                      <a16:colId xmlns:a16="http://schemas.microsoft.com/office/drawing/2014/main" val="1728304948"/>
                    </a:ext>
                  </a:extLst>
                </a:gridCol>
                <a:gridCol w="1746946">
                  <a:extLst>
                    <a:ext uri="{9D8B030D-6E8A-4147-A177-3AD203B41FA5}">
                      <a16:colId xmlns:a16="http://schemas.microsoft.com/office/drawing/2014/main" val="21493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dirty="0"/>
                        <a:t>Quando foi o último mês de contribuição como CI?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O período de graça começa a contar no próximo mês do término da contribuição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1 ano após o início do período de graça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Quando vence a contribuição de 06/2023?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Até quando ele manterá a qualidade de segurado (período de graça)?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1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Quando ele perderá a qualidade de segurado da previdência?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03436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F1551055-B708-4EEF-A4A3-E2E321018105}"/>
              </a:ext>
            </a:extLst>
          </p:cNvPr>
          <p:cNvSpPr txBox="1"/>
          <p:nvPr/>
        </p:nvSpPr>
        <p:spPr>
          <a:xfrm>
            <a:off x="7367712" y="565117"/>
            <a:ext cx="172561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05/2023</a:t>
            </a: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01/06/2023</a:t>
            </a:r>
          </a:p>
          <a:p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01/06/2024</a:t>
            </a:r>
          </a:p>
          <a:p>
            <a:endParaRPr lang="pt-BR" sz="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15/07/2024</a:t>
            </a:r>
          </a:p>
          <a:p>
            <a:endParaRPr lang="pt-BR" sz="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15/07/2024</a:t>
            </a:r>
          </a:p>
          <a:p>
            <a:endParaRPr lang="pt-BR" sz="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16/07/2024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BD6C712-E316-4307-A29F-02C1EF87B25E}"/>
              </a:ext>
            </a:extLst>
          </p:cNvPr>
          <p:cNvSpPr txBox="1"/>
          <p:nvPr/>
        </p:nvSpPr>
        <p:spPr>
          <a:xfrm>
            <a:off x="467544" y="3573016"/>
            <a:ext cx="806489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00" dirty="0"/>
              <a:t>Última contribuição válida do Facultativo foi em 07/2023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53136" y="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81314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69926" y="-685800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22126"/>
      </p:ext>
    </p:extLst>
  </p:cSld>
  <p:clrMapOvr>
    <a:masterClrMapping/>
  </p:clrMapOvr>
  <p:transition spd="slow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09120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02996" y="3775286"/>
            <a:ext cx="2895600" cy="339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33538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11973" y="-3142205"/>
            <a:ext cx="2895600" cy="686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83237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FDC09D01-56DD-42AF-9002-C2161CB28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90" y="-6062349"/>
            <a:ext cx="7765662" cy="16476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65650"/>
      </p:ext>
    </p:extLst>
  </p:cSld>
  <p:clrMapOvr>
    <a:masterClrMapping/>
  </p:clrMapOvr>
  <p:transition spd="slow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8" y="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256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C291833-BEE5-4B82-B7A0-1B4FA398E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9618116"/>
      </p:ext>
    </p:extLst>
  </p:cSld>
  <p:clrMapOvr>
    <a:masterClrMapping/>
  </p:clrMapOvr>
  <p:transition spd="slow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53136" y="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12635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69926" y="-685800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41122"/>
      </p:ext>
    </p:extLst>
  </p:cSld>
  <p:clrMapOvr>
    <a:masterClrMapping/>
  </p:clrMapOvr>
  <p:transition spd="slow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09120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02996" y="3775286"/>
            <a:ext cx="2895600" cy="339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66763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11973" y="-3142205"/>
            <a:ext cx="2895600" cy="686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85187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FDC09D01-56DD-42AF-9002-C2161CB28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90" y="-6062349"/>
            <a:ext cx="7765662" cy="16476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0993364"/>
      </p:ext>
    </p:extLst>
  </p:cSld>
  <p:clrMapOvr>
    <a:masterClrMapping/>
  </p:clrMapOvr>
  <p:transition spd="slow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8" y="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9083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53136" y="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29652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69926" y="-685800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84967"/>
      </p:ext>
    </p:extLst>
  </p:cSld>
  <p:clrMapOvr>
    <a:masterClrMapping/>
  </p:clrMapOvr>
  <p:transition spd="slow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09120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02996" y="3775286"/>
            <a:ext cx="2895600" cy="339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43368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611973" y="-3142205"/>
            <a:ext cx="2895600" cy="686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71293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FDC09D01-56DD-42AF-9002-C2161CB28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90" y="-6062349"/>
            <a:ext cx="7765662" cy="16476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9894083"/>
      </p:ext>
    </p:extLst>
  </p:cSld>
  <p:clrMapOvr>
    <a:masterClrMapping/>
  </p:clrMapOvr>
  <p:transition spd="slow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8" y="0"/>
            <a:ext cx="7765662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9434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747298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2567171-5604-4933-9BC9-68132F3F4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do treinamento</Template>
  <TotalTime>0</TotalTime>
  <Words>2192</Words>
  <Application>Microsoft Office PowerPoint</Application>
  <PresentationFormat>Apresentação na tela (4:3)</PresentationFormat>
  <Paragraphs>308</Paragraphs>
  <Slides>49</Slides>
  <Notes>29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4" baseType="lpstr">
      <vt:lpstr>Arial</vt:lpstr>
      <vt:lpstr>Calibri</vt:lpstr>
      <vt:lpstr>Georgia</vt:lpstr>
      <vt:lpstr>Times New Roman</vt:lpstr>
      <vt:lpstr>Training</vt:lpstr>
      <vt:lpstr>Manutenção da qualidade de segurado período de graça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2017-08-31T14:02:21Z</dcterms:created>
  <dcterms:modified xsi:type="dcterms:W3CDTF">2024-05-14T02:14:27Z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